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7" r:id="rId6"/>
    <p:sldId id="258" r:id="rId7"/>
    <p:sldId id="295" r:id="rId8"/>
    <p:sldId id="296" r:id="rId9"/>
    <p:sldId id="264" r:id="rId10"/>
    <p:sldId id="297" r:id="rId11"/>
    <p:sldId id="293" r:id="rId12"/>
    <p:sldId id="294" r:id="rId13"/>
    <p:sldId id="291" r:id="rId14"/>
    <p:sldId id="268" r:id="rId15"/>
    <p:sldId id="286" r:id="rId16"/>
    <p:sldId id="262" r:id="rId17"/>
    <p:sldId id="290" r:id="rId18"/>
    <p:sldId id="292" r:id="rId19"/>
    <p:sldId id="279" r:id="rId20"/>
    <p:sldId id="260" r:id="rId21"/>
    <p:sldId id="276" r:id="rId22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04" autoAdjust="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7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ADF4BC6-5062-4128-ACB6-71FA2E5ECD4C}" type="datetime1">
              <a:rPr lang="nl-NL" smtClean="0"/>
              <a:t>20-2-2026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BEB6193-5AA7-489B-8575-00593FC261D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49027-DFC0-4084-9A16-24AC64303805}" type="datetime1">
              <a:rPr lang="nl-NL" smtClean="0"/>
              <a:pPr/>
              <a:t>20-2-2026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0895658-EA1F-4910-80AB-4DA76E167475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1032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8291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0401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94149-2D72-BE8F-561F-253DEEBC2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9ED4F7-9950-987F-644C-B96F5FCBB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8BF437-5B99-9A3E-B9A9-39F0A4404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C9686C-0268-EDC0-1C19-F5A07D008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65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0895658-EA1F-4910-80AB-4DA76E167475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e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e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e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e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e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rtl="0"/>
                            <a:r>
                              <a:rPr lang="nl-NL" noProof="0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rtl="0"/>
                          <a:r>
                            <a:rPr lang="nl-NL" noProof="0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rtl="0"/>
                        <a:r>
                          <a:rPr lang="nl-NL" noProof="0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0"/>
                      <a:r>
                        <a:rPr lang="nl-NL" noProof="0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r>
                      <a:rPr lang="nl-NL" noProof="0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nl-NL" noProof="0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297" name="Afbeelding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Afbeelding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rtlCol="0"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+ tab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rtlCol="0"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7" name="Rechthoek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 rtl="0"/>
            <a:r>
              <a:rPr lang="nl-NL" noProof="0" dirty="0"/>
              <a:t>Klik om tekst toe te voegen </a:t>
            </a:r>
          </a:p>
          <a:p>
            <a:pPr marL="685800" lvl="1" indent="-228600" rtl="0"/>
            <a:r>
              <a:rPr lang="nl-NL" noProof="0" dirty="0"/>
              <a:t>Tweede niveau</a:t>
            </a:r>
          </a:p>
          <a:p>
            <a:pPr marL="1143000" lvl="2" indent="-228600" rtl="0"/>
            <a:r>
              <a:rPr lang="nl-NL" noProof="0" dirty="0"/>
              <a:t>Derde niveau</a:t>
            </a:r>
          </a:p>
          <a:p>
            <a:pPr marL="1600200" lvl="3" indent="-228600" rtl="0"/>
            <a:r>
              <a:rPr lang="nl-NL" noProof="0" dirty="0"/>
              <a:t>Vierde niveau</a:t>
            </a:r>
          </a:p>
          <a:p>
            <a:pPr marL="2057400" lvl="4" indent="-228600" rtl="0"/>
            <a:r>
              <a:rPr lang="nl-NL" noProof="0" dirty="0"/>
              <a:t>Vijfde niveau</a:t>
            </a:r>
          </a:p>
        </p:txBody>
      </p:sp>
      <p:sp>
        <p:nvSpPr>
          <p:cNvPr id="8" name="Tijdelijke aanduiding voor tabel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 dirty="0"/>
              <a:t>Klik pictogram om tabel in te voegen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8327193-7E4B-44CE-8717-41A09CF1E4C8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rtlCol="0"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 dirty="0"/>
              <a:t>Klik om inhoud toe te voegen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 rtlCol="0"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 dirty="0"/>
              <a:t>Klik om tekst toe te voegen 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8C743A7-79D5-44CE-95F5-82ED137AA9E2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65" name="Tijdelijke aanduiding voor dianumm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rtlCol="0"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 rtlCol="0"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noProof="0" dirty="0"/>
              <a:t>Klik pictogram om tabel in te voegen</a:t>
            </a:r>
          </a:p>
          <a:p>
            <a:pPr rtl="0"/>
            <a:endParaRPr lang="nl-NL" noProof="0" dirty="0"/>
          </a:p>
        </p:txBody>
      </p:sp>
      <p:sp>
        <p:nvSpPr>
          <p:cNvPr id="7" name="Rechthoek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1537523E-3BE1-4D5C-8375-8D0D5D4E4B07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hou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e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e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e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e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e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rtl="0"/>
                            <a:r>
                              <a:rPr lang="nl-NL" noProof="0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rtl="0"/>
                          <a:r>
                            <a:rPr lang="nl-NL" noProof="0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rtl="0"/>
                        <a:r>
                          <a:rPr lang="nl-NL" noProof="0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0"/>
                      <a:r>
                        <a:rPr lang="nl-NL" noProof="0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r>
                      <a:rPr lang="nl-NL" noProof="0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nl-NL" noProof="0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297" name="Afbeelding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Afbeelding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rtlCol="0"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 dirty="0"/>
              <a:t>Klik om subtitel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rtlCol="0"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 rtl="0"/>
            <a:r>
              <a:rPr lang="nl-NL" noProof="0" dirty="0"/>
              <a:t>Klik om inhoud toe te voegen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20" name="Afbeelding 19" descr="Een zwart-wit gestreept patroon&#10;&#10;Beschrijving automatisch gegenereerd met lage betrouwbaarheid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e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e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e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e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rtl="0"/>
                            <a:r>
                              <a:rPr lang="nl-NL" noProof="0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rtl="0"/>
                          <a:r>
                            <a:rPr lang="nl-NL" noProof="0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rtl="0"/>
                        <a:r>
                          <a:rPr lang="nl-NL" noProof="0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0"/>
                      <a:r>
                        <a:rPr lang="nl-NL" noProof="0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r>
                      <a:rPr lang="nl-NL" noProof="0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nl-NL" noProof="0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</p:grp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3BE0909C-22AF-435B-9F6F-6B69425E4699}" type="datetime1">
              <a:rPr lang="nl-NL" noProof="0" smtClean="0"/>
              <a:t>20-2-2026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afbeeld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rtlCol="0"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Klik pictogram om afbeelding in te voegen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11" name="Afbeelding 10" descr="Een zwart-wit gestreept patroon&#10;&#10;Beschrijving automatisch gegenereerd met lage betrouwbaarheid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ondertitel + afbeelding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rtlCol="0"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 dirty="0"/>
              <a:t>Klik om subtitel toe te voegen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e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e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e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e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e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e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rtl="0"/>
                            <a:r>
                              <a:rPr lang="nl-NL" noProof="0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rtl="0"/>
                          <a:r>
                            <a:rPr lang="nl-NL" noProof="0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rtl="0"/>
                        <a:r>
                          <a:rPr lang="nl-NL" noProof="0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0"/>
                      <a:r>
                        <a:rPr lang="nl-NL" noProof="0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r>
                      <a:rPr lang="nl-NL" noProof="0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nl-NL" noProof="0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</p:grp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Klik pictogram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rtlCol="0"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35" name="Afbeelding 34" descr="Een zwart-wit gestreept patroon&#10;&#10;Beschrijving automatisch gegenereerd met lage betrouwbaarheid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e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e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e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e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rtl="0"/>
                            <a:r>
                              <a:rPr lang="nl-NL" noProof="0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rtl="0"/>
                          <a:r>
                            <a:rPr lang="nl-NL" noProof="0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rtl="0"/>
                        <a:r>
                          <a:rPr lang="nl-NL" noProof="0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0"/>
                      <a:r>
                        <a:rPr lang="nl-NL" noProof="0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r>
                      <a:rPr lang="nl-NL" noProof="0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nl-NL" noProof="0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</p:grpSp>
      <p:sp>
        <p:nvSpPr>
          <p:cNvPr id="67" name="Tijdelijke aanduiding voor datum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8BDF5FC-B1B2-4F07-A2AA-217075487EBF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68" name="Tijdelijke aanduiding voor voettekst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69" name="Tijdelijke aanduiding voor dianumm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 dirty="0"/>
              <a:t>Klik om inhoud toe te voegen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ondert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Afbeelding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73" name="Afbeelding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Afbeelding 34" descr="Een zwart-wit gestreept patroon&#10;&#10;Beschrijving automatisch gegenereerd met lage betrouwbaarheid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e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e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e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e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e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e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 rtl="0"/>
                              <a:r>
                                <a:rPr lang="nl-NL" noProof="0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rtl="0"/>
                            <a:r>
                              <a:rPr lang="nl-NL" noProof="0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rtl="0"/>
                          <a:r>
                            <a:rPr lang="nl-NL" noProof="0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rtl="0"/>
                        <a:r>
                          <a:rPr lang="nl-NL" noProof="0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rtl="0"/>
                      <a:r>
                        <a:rPr lang="nl-NL" noProof="0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r>
                      <a:rPr lang="nl-NL" noProof="0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r>
                    <a:rPr lang="nl-NL" noProof="0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nl-NL" noProof="0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rtlCol="0"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 dirty="0"/>
              <a:t>Klik om subtitel toe te voegen</a:t>
            </a:r>
          </a:p>
        </p:txBody>
      </p:sp>
      <p:sp>
        <p:nvSpPr>
          <p:cNvPr id="192" name="Tijdelijke aanduiding voor datum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5CE7DAE-5A0A-4EA9-A736-D0F2B36BEDFA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193" name="Tijdelijke aanduiding voor voettekst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194" name="Tijdelijke aanduiding voor dianumm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rtlCol="0"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12" name="Afbeelding 11" descr="Een zwart-wit gestreept patroon&#10;&#10;Beschrijving automatisch gegenereerd met lage betrouwbaarheid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Tijdelijke aanduiding voor datum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2DA1A73-5ED1-4AFE-8F1C-FC0FC735E4A2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34" name="Tijdelijke aanduiding voor dianumm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 rtl="0"/>
            <a:r>
              <a:rPr lang="nl-NL" noProof="0" dirty="0"/>
              <a:t>Klik om inhoud toe te voegen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 rtl="0"/>
            <a:r>
              <a:rPr lang="nl-NL" noProof="0" dirty="0"/>
              <a:t>Klik om inhoud toe te voegen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hthoek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hthoek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</p:grp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nl-NL" noProof="0" dirty="0"/>
          </a:p>
        </p:txBody>
      </p:sp>
      <p:sp>
        <p:nvSpPr>
          <p:cNvPr id="163" name="Vrije vorm: Vorm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nl-NL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rtlCol="0"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 rtlCol="0"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 rtl="0"/>
            <a:r>
              <a:rPr lang="nl-NL" noProof="0" dirty="0"/>
              <a:t>Klik om inhoud toe te voegen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 rtl="0"/>
            <a:r>
              <a:rPr lang="nl-NL" noProof="0" dirty="0"/>
              <a:t>Klik om inhoud toe te voegen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209" name="Tijdelijke aanduiding voor datum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AC2A3FF-214F-4BBE-8BD5-7AE1D07F85D1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210" name="Tijdelijke aanduiding voor voettekst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211" name="Tijdelijke aanduiding voor dianumm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+ afbeel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rtlCol="0"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 dirty="0"/>
              <a:t>KLIK OM TITEL TOE TE VOEGEN</a:t>
            </a:r>
          </a:p>
        </p:txBody>
      </p: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Klik pictogram om afbeelding in te voegen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 rtlCol="0"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 dirty="0"/>
              <a:t>Klik om inhoud toe te voegen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9" name="Tijdelijke aanduiding voor datum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5293B8E-2DE0-4247-A015-88D0D6C41398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70" name="Tijdelijke aanduiding voor voettekst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71" name="Tijdelijke aanduiding voor dianumm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l-NL" noProof="0" dirty="0"/>
            </a:p>
          </p:txBody>
        </p:sp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hthoek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ED4FC6E-00D7-40E5-B8C8-637869B35502}" type="datetime1">
              <a:rPr lang="nl-NL" noProof="0" smtClean="0"/>
              <a:t>20-2-2026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nl-NL" noProof="0" dirty="0"/>
              <a:t>Titel van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1425" y="677918"/>
            <a:ext cx="8519639" cy="1376913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dirty="0"/>
              <a:t>  Website PRESENTATIE</a:t>
            </a:r>
            <a:br>
              <a:rPr lang="nl-NL" dirty="0"/>
            </a:br>
            <a:r>
              <a:rPr lang="nl-NL" dirty="0"/>
              <a:t>           </a:t>
            </a:r>
            <a:r>
              <a:rPr lang="nl-NL" sz="2200" dirty="0"/>
              <a:t>Bewonersvereniging Vijverlaan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7BD3D0F-D511-8112-28CD-050CE2EF5BD9}"/>
              </a:ext>
            </a:extLst>
          </p:cNvPr>
          <p:cNvSpPr/>
          <p:nvPr/>
        </p:nvSpPr>
        <p:spPr>
          <a:xfrm>
            <a:off x="5794626" y="2224357"/>
            <a:ext cx="5465851" cy="31695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WELKOM</a:t>
            </a:r>
            <a:endParaRPr lang="nl-NL" sz="8000" dirty="0">
              <a:solidFill>
                <a:srgbClr val="FFFF0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726E7C8-197F-C21C-3214-A8110E07ABD8}"/>
              </a:ext>
            </a:extLst>
          </p:cNvPr>
          <p:cNvSpPr txBox="1"/>
          <p:nvPr/>
        </p:nvSpPr>
        <p:spPr>
          <a:xfrm>
            <a:off x="7057508" y="5792088"/>
            <a:ext cx="3667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©"/>
            </a:pPr>
            <a:r>
              <a:rPr lang="nl-NL" sz="1200" dirty="0">
                <a:solidFill>
                  <a:schemeClr val="bg1"/>
                </a:solidFill>
              </a:rPr>
              <a:t>Willy Hoekstra 5 maart 2026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681" y="317241"/>
            <a:ext cx="4055329" cy="522514"/>
          </a:xfrm>
        </p:spPr>
        <p:txBody>
          <a:bodyPr rtlCol="0">
            <a:normAutofit/>
          </a:bodyPr>
          <a:lstStyle/>
          <a:p>
            <a:pPr rtl="0"/>
            <a:r>
              <a:rPr lang="nl-NL" sz="2400" dirty="0" err="1"/>
              <a:t>RolMENU</a:t>
            </a:r>
            <a:r>
              <a:rPr lang="nl-NL" sz="2400" dirty="0"/>
              <a:t> selecteren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1287" y="6352847"/>
            <a:ext cx="457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>
                <a:solidFill>
                  <a:schemeClr val="tx1"/>
                </a:solidFill>
              </a:rPr>
              <a:pPr rtl="0"/>
              <a:t>10</a:t>
            </a:fld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2D4431-DEA7-26AA-6C0D-B67B850F3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111" y="237930"/>
            <a:ext cx="3589953" cy="6382139"/>
          </a:xfrm>
          <a:prstGeom prst="rect">
            <a:avLst/>
          </a:prstGeom>
        </p:spPr>
      </p:pic>
      <p:sp>
        <p:nvSpPr>
          <p:cNvPr id="7" name="Pijl: omlaag 6">
            <a:extLst>
              <a:ext uri="{FF2B5EF4-FFF2-40B4-BE49-F238E27FC236}">
                <a16:creationId xmlns:a16="http://schemas.microsoft.com/office/drawing/2014/main" id="{8091915D-F8C4-700F-3E2E-7C001099A7C8}"/>
              </a:ext>
            </a:extLst>
          </p:cNvPr>
          <p:cNvSpPr/>
          <p:nvPr/>
        </p:nvSpPr>
        <p:spPr>
          <a:xfrm rot="1017952">
            <a:off x="7062295" y="751285"/>
            <a:ext cx="484632" cy="263444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Pagina</a:t>
            </a:r>
          </a:p>
        </p:txBody>
      </p:sp>
      <p:sp>
        <p:nvSpPr>
          <p:cNvPr id="8" name="Rol: horizontaal 7">
            <a:extLst>
              <a:ext uri="{FF2B5EF4-FFF2-40B4-BE49-F238E27FC236}">
                <a16:creationId xmlns:a16="http://schemas.microsoft.com/office/drawing/2014/main" id="{2B898175-398C-05EF-9FF3-111A45198F21}"/>
              </a:ext>
            </a:extLst>
          </p:cNvPr>
          <p:cNvSpPr/>
          <p:nvPr/>
        </p:nvSpPr>
        <p:spPr>
          <a:xfrm>
            <a:off x="8975380" y="140028"/>
            <a:ext cx="2789853" cy="3208946"/>
          </a:xfrm>
          <a:prstGeom prst="horizontalScroll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Rolmenu</a:t>
            </a:r>
            <a:endParaRPr lang="nl-NL" dirty="0">
              <a:solidFill>
                <a:schemeClr val="tx1"/>
              </a:solidFill>
            </a:endParaRPr>
          </a:p>
          <a:p>
            <a:pPr algn="ctr"/>
            <a:endParaRPr lang="nl-NL" sz="1400" dirty="0">
              <a:solidFill>
                <a:schemeClr val="tx1"/>
              </a:solidFill>
            </a:endParaRPr>
          </a:p>
          <a:p>
            <a:pPr algn="ctr"/>
            <a:r>
              <a:rPr lang="nl-NL" sz="1400" dirty="0">
                <a:solidFill>
                  <a:schemeClr val="tx1"/>
                </a:solidFill>
              </a:rPr>
              <a:t>         Naar beneden ingeklapt</a:t>
            </a:r>
          </a:p>
          <a:p>
            <a:pPr algn="ctr"/>
            <a:endParaRPr lang="nl-NL" sz="1400" dirty="0">
              <a:solidFill>
                <a:schemeClr val="tx1"/>
              </a:solidFill>
            </a:endParaRPr>
          </a:p>
          <a:p>
            <a:pPr algn="ctr"/>
            <a:endParaRPr lang="nl-NL" sz="1400" dirty="0">
              <a:solidFill>
                <a:schemeClr val="tx1"/>
              </a:solidFill>
            </a:endParaRPr>
          </a:p>
          <a:p>
            <a:pPr algn="ctr"/>
            <a:endParaRPr lang="nl-NL" sz="1400" dirty="0">
              <a:solidFill>
                <a:schemeClr val="tx1"/>
              </a:solidFill>
            </a:endParaRPr>
          </a:p>
          <a:p>
            <a:pPr algn="ctr"/>
            <a:r>
              <a:rPr lang="nl-NL" sz="1400" dirty="0">
                <a:solidFill>
                  <a:schemeClr val="tx1"/>
                </a:solidFill>
              </a:rPr>
              <a:t>     Naar boven  </a:t>
            </a:r>
          </a:p>
          <a:p>
            <a:pPr algn="ctr"/>
            <a:r>
              <a:rPr lang="nl-NL" sz="1400" dirty="0">
                <a:solidFill>
                  <a:schemeClr val="tx1"/>
                </a:solidFill>
              </a:rPr>
              <a:t>   uitgeklapt    </a:t>
            </a:r>
          </a:p>
          <a:p>
            <a:pPr algn="ctr"/>
            <a:endParaRPr lang="nl-NL" sz="1400" dirty="0">
              <a:solidFill>
                <a:schemeClr val="tx1"/>
              </a:solidFill>
            </a:endParaRPr>
          </a:p>
          <a:p>
            <a:pPr algn="ctr"/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C4EAC27-A1BB-8167-BDA4-B70BFB9DD081}"/>
              </a:ext>
            </a:extLst>
          </p:cNvPr>
          <p:cNvSpPr/>
          <p:nvPr/>
        </p:nvSpPr>
        <p:spPr>
          <a:xfrm rot="10800000">
            <a:off x="9457276" y="1220306"/>
            <a:ext cx="463787" cy="324797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id="{24C16F26-CC5E-3345-5C90-49E81D4A1090}"/>
              </a:ext>
            </a:extLst>
          </p:cNvPr>
          <p:cNvSpPr/>
          <p:nvPr/>
        </p:nvSpPr>
        <p:spPr>
          <a:xfrm>
            <a:off x="9457275" y="2220559"/>
            <a:ext cx="463787" cy="32479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Bijschrift: pijl-links 10">
            <a:extLst>
              <a:ext uri="{FF2B5EF4-FFF2-40B4-BE49-F238E27FC236}">
                <a16:creationId xmlns:a16="http://schemas.microsoft.com/office/drawing/2014/main" id="{8C9737D1-9196-A8CC-4BF9-B80A637B4E33}"/>
              </a:ext>
            </a:extLst>
          </p:cNvPr>
          <p:cNvSpPr/>
          <p:nvPr/>
        </p:nvSpPr>
        <p:spPr>
          <a:xfrm rot="308546">
            <a:off x="7542660" y="3472829"/>
            <a:ext cx="2865439" cy="2267339"/>
          </a:xfrm>
          <a:prstGeom prst="leftArrowCallou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Onderdelen van de pagina </a:t>
            </a:r>
            <a:r>
              <a:rPr lang="nl-NL" b="1" dirty="0" err="1">
                <a:solidFill>
                  <a:schemeClr val="tx1"/>
                </a:solidFill>
              </a:rPr>
              <a:t>Bestuurs</a:t>
            </a:r>
            <a:r>
              <a:rPr lang="nl-NL" b="1" dirty="0">
                <a:solidFill>
                  <a:schemeClr val="tx1"/>
                </a:solidFill>
              </a:rPr>
              <a:t> Documenten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Door er op te </a:t>
            </a:r>
            <a:r>
              <a:rPr lang="nl-NL" b="1" dirty="0">
                <a:solidFill>
                  <a:schemeClr val="tx1"/>
                </a:solidFill>
              </a:rPr>
              <a:t>klikken</a:t>
            </a:r>
            <a:r>
              <a:rPr lang="nl-NL" dirty="0">
                <a:solidFill>
                  <a:schemeClr val="tx1"/>
                </a:solidFill>
              </a:rPr>
              <a:t> komt u bij bijv. </a:t>
            </a:r>
            <a:r>
              <a:rPr lang="nl-NL" dirty="0">
                <a:solidFill>
                  <a:schemeClr val="tx1"/>
                </a:solidFill>
                <a:highlight>
                  <a:srgbClr val="00FF00"/>
                </a:highlight>
              </a:rPr>
              <a:t>Notulen</a:t>
            </a:r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078" y="401111"/>
            <a:ext cx="9389288" cy="625256"/>
          </a:xfrm>
        </p:spPr>
        <p:txBody>
          <a:bodyPr rtlCol="0">
            <a:normAutofit/>
          </a:bodyPr>
          <a:lstStyle/>
          <a:p>
            <a:pPr rtl="0"/>
            <a:r>
              <a:rPr lang="nl-NL" sz="2800" dirty="0"/>
              <a:t>UITGEKLAPT ROLMENU: Notulen Bestuur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525" y="2590800"/>
            <a:ext cx="451485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nl-NL" dirty="0"/>
              <a:t>S</a:t>
            </a:r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0CF73902-CBBE-02C4-502D-85642936562B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8829546" y="2415491"/>
            <a:ext cx="1593850" cy="2092438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11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F9F5D4-F899-B158-0D2E-FD9FBD7D8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529" y="1259633"/>
            <a:ext cx="3051110" cy="5197256"/>
          </a:xfrm>
          <a:prstGeom prst="rect">
            <a:avLst/>
          </a:prstGeom>
        </p:spPr>
      </p:pic>
      <p:sp>
        <p:nvSpPr>
          <p:cNvPr id="5" name="Rol: verticaal 4">
            <a:extLst>
              <a:ext uri="{FF2B5EF4-FFF2-40B4-BE49-F238E27FC236}">
                <a16:creationId xmlns:a16="http://schemas.microsoft.com/office/drawing/2014/main" id="{5C1F907A-092C-ECA2-CC62-303E5722B425}"/>
              </a:ext>
            </a:extLst>
          </p:cNvPr>
          <p:cNvSpPr/>
          <p:nvPr/>
        </p:nvSpPr>
        <p:spPr>
          <a:xfrm>
            <a:off x="430293" y="1076078"/>
            <a:ext cx="1789339" cy="2385632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>
                <a:solidFill>
                  <a:schemeClr val="tx1"/>
                </a:solidFill>
              </a:rPr>
              <a:t>Rolmenu</a:t>
            </a:r>
            <a:endParaRPr lang="nl-NL" b="1" dirty="0">
              <a:solidFill>
                <a:schemeClr val="tx1"/>
              </a:solidFill>
            </a:endParaRPr>
          </a:p>
          <a:p>
            <a:pPr algn="ctr"/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9" name="Golf 8">
            <a:extLst>
              <a:ext uri="{FF2B5EF4-FFF2-40B4-BE49-F238E27FC236}">
                <a16:creationId xmlns:a16="http://schemas.microsoft.com/office/drawing/2014/main" id="{CA811FFF-0E9A-C708-575C-78A289DB4EDE}"/>
              </a:ext>
            </a:extLst>
          </p:cNvPr>
          <p:cNvSpPr/>
          <p:nvPr/>
        </p:nvSpPr>
        <p:spPr>
          <a:xfrm>
            <a:off x="5846455" y="3461710"/>
            <a:ext cx="2653423" cy="914400"/>
          </a:xfrm>
          <a:prstGeom prst="wav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 op </a:t>
            </a:r>
            <a:r>
              <a:rPr lang="nl-NL" dirty="0">
                <a:highlight>
                  <a:srgbClr val="00FF00"/>
                </a:highlight>
              </a:rPr>
              <a:t>download</a:t>
            </a:r>
          </a:p>
        </p:txBody>
      </p:sp>
      <p:sp>
        <p:nvSpPr>
          <p:cNvPr id="10" name="Pijl: links 9">
            <a:extLst>
              <a:ext uri="{FF2B5EF4-FFF2-40B4-BE49-F238E27FC236}">
                <a16:creationId xmlns:a16="http://schemas.microsoft.com/office/drawing/2014/main" id="{5E68933E-D1DD-D902-A840-14AA708AB26C}"/>
              </a:ext>
            </a:extLst>
          </p:cNvPr>
          <p:cNvSpPr/>
          <p:nvPr/>
        </p:nvSpPr>
        <p:spPr>
          <a:xfrm rot="21174379">
            <a:off x="4193014" y="3870367"/>
            <a:ext cx="1584886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5411D1F-20D1-E112-589E-2200E404D5CA}"/>
              </a:ext>
            </a:extLst>
          </p:cNvPr>
          <p:cNvSpPr txBox="1"/>
          <p:nvPr/>
        </p:nvSpPr>
        <p:spPr>
          <a:xfrm>
            <a:off x="6020124" y="4711960"/>
            <a:ext cx="2379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Nu opent zich het document :</a:t>
            </a:r>
          </a:p>
          <a:p>
            <a:r>
              <a:rPr lang="nl-NL" dirty="0" err="1">
                <a:highlight>
                  <a:srgbClr val="00FF00"/>
                </a:highlight>
              </a:rPr>
              <a:t>Bestuurs</a:t>
            </a:r>
            <a:r>
              <a:rPr lang="nl-NL" dirty="0">
                <a:highlight>
                  <a:srgbClr val="00FF00"/>
                </a:highlight>
              </a:rPr>
              <a:t> notulen</a:t>
            </a:r>
          </a:p>
        </p:txBody>
      </p:sp>
      <p:sp>
        <p:nvSpPr>
          <p:cNvPr id="14" name="Gedachtewolkje: wolk 13">
            <a:extLst>
              <a:ext uri="{FF2B5EF4-FFF2-40B4-BE49-F238E27FC236}">
                <a16:creationId xmlns:a16="http://schemas.microsoft.com/office/drawing/2014/main" id="{EE1FF3D4-0EF3-6D26-FCCA-C4E36DA947DA}"/>
              </a:ext>
            </a:extLst>
          </p:cNvPr>
          <p:cNvSpPr/>
          <p:nvPr/>
        </p:nvSpPr>
        <p:spPr>
          <a:xfrm>
            <a:off x="9845065" y="1656246"/>
            <a:ext cx="914400" cy="612648"/>
          </a:xfrm>
          <a:prstGeom prst="cloudCallou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ballon: ovaal 14">
            <a:extLst>
              <a:ext uri="{FF2B5EF4-FFF2-40B4-BE49-F238E27FC236}">
                <a16:creationId xmlns:a16="http://schemas.microsoft.com/office/drawing/2014/main" id="{6FD8853B-9E89-687E-2E42-D353946DCBA0}"/>
              </a:ext>
            </a:extLst>
          </p:cNvPr>
          <p:cNvSpPr/>
          <p:nvPr/>
        </p:nvSpPr>
        <p:spPr>
          <a:xfrm rot="18620685">
            <a:off x="1258076" y="4209069"/>
            <a:ext cx="1407684" cy="1181276"/>
          </a:xfrm>
          <a:prstGeom prst="wedgeEllipseCallou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highlight>
                  <a:srgbClr val="000000"/>
                </a:highlight>
              </a:rPr>
              <a:t>Meer notulen</a:t>
            </a:r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752" y="289249"/>
            <a:ext cx="7889768" cy="1026367"/>
          </a:xfrm>
        </p:spPr>
        <p:txBody>
          <a:bodyPr rtlCol="0"/>
          <a:lstStyle/>
          <a:p>
            <a:pPr rtl="0"/>
            <a:r>
              <a:rPr lang="nl-NL" dirty="0"/>
              <a:t>Navigeren in het menu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1D8776DC-F4E7-6BC5-A0D3-EA296D215762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2067294" y="1107865"/>
            <a:ext cx="1409700" cy="1409700"/>
          </a:xfrm>
          <a:prstGeom prst="rect">
            <a:avLst/>
          </a:prstGeom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39B3966-2F49-41D6-F1ED-A79D98F2AF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734235" y="1091682"/>
            <a:ext cx="2834516" cy="5402410"/>
          </a:xfrm>
          <a:prstGeom prst="rect">
            <a:avLst/>
          </a:prstGeom>
        </p:spPr>
      </p:pic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12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91138A8-D808-D84F-2368-0785D9D0BB7B}"/>
              </a:ext>
            </a:extLst>
          </p:cNvPr>
          <p:cNvSpPr txBox="1"/>
          <p:nvPr/>
        </p:nvSpPr>
        <p:spPr>
          <a:xfrm>
            <a:off x="7496979" y="1152560"/>
            <a:ext cx="3536302" cy="535531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NAVIGEREN in het Menu</a:t>
            </a:r>
          </a:p>
          <a:p>
            <a:endParaRPr lang="nl-NL" dirty="0"/>
          </a:p>
          <a:p>
            <a:r>
              <a:rPr lang="nl-NL" dirty="0"/>
              <a:t>Drie manieren:</a:t>
            </a:r>
          </a:p>
          <a:p>
            <a:endParaRPr lang="nl-NL" dirty="0"/>
          </a:p>
          <a:p>
            <a:pPr marL="342900" indent="-342900">
              <a:buAutoNum type="arabicPeriod"/>
            </a:pPr>
            <a:r>
              <a:rPr lang="nl-NL" dirty="0"/>
              <a:t>VIA: HET MENU</a:t>
            </a:r>
          </a:p>
          <a:p>
            <a:r>
              <a:rPr lang="nl-NL" dirty="0"/>
              <a:t>       Je komt dan terug in het </a:t>
            </a:r>
          </a:p>
          <a:p>
            <a:r>
              <a:rPr lang="nl-NL" dirty="0"/>
              <a:t>       menu</a:t>
            </a:r>
          </a:p>
          <a:p>
            <a:pPr marL="342900" indent="-342900">
              <a:buAutoNum type="arabicPeriod"/>
            </a:pPr>
            <a:endParaRPr lang="nl-NL" dirty="0"/>
          </a:p>
          <a:p>
            <a:r>
              <a:rPr lang="nl-NL" dirty="0"/>
              <a:t>2.    VIA: NAVIGATIEKNOP</a:t>
            </a:r>
          </a:p>
          <a:p>
            <a:r>
              <a:rPr lang="nl-NL" dirty="0"/>
              <a:t>       Je komt dan terug op de  </a:t>
            </a:r>
          </a:p>
          <a:p>
            <a:r>
              <a:rPr lang="nl-NL" dirty="0"/>
              <a:t>       HOME pagina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 startAt="3"/>
            </a:pPr>
            <a:r>
              <a:rPr lang="nl-NL" dirty="0"/>
              <a:t>VIA: PIJLTJES</a:t>
            </a:r>
          </a:p>
          <a:p>
            <a:r>
              <a:rPr lang="nl-NL" dirty="0"/>
              <a:t>       Je schakelt dan terug naar </a:t>
            </a:r>
          </a:p>
          <a:p>
            <a:r>
              <a:rPr lang="nl-NL" dirty="0"/>
              <a:t>       een vorige PAGINA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Pijl: links 5">
            <a:extLst>
              <a:ext uri="{FF2B5EF4-FFF2-40B4-BE49-F238E27FC236}">
                <a16:creationId xmlns:a16="http://schemas.microsoft.com/office/drawing/2014/main" id="{6F26AE04-15D7-AFF1-0ED6-E5E947C83875}"/>
              </a:ext>
            </a:extLst>
          </p:cNvPr>
          <p:cNvSpPr/>
          <p:nvPr/>
        </p:nvSpPr>
        <p:spPr>
          <a:xfrm rot="1961296">
            <a:off x="6439963" y="1825526"/>
            <a:ext cx="1101843" cy="35774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links 7">
            <a:extLst>
              <a:ext uri="{FF2B5EF4-FFF2-40B4-BE49-F238E27FC236}">
                <a16:creationId xmlns:a16="http://schemas.microsoft.com/office/drawing/2014/main" id="{B8FE601F-39D9-7AE6-CFB9-73FFDC440508}"/>
              </a:ext>
            </a:extLst>
          </p:cNvPr>
          <p:cNvSpPr/>
          <p:nvPr/>
        </p:nvSpPr>
        <p:spPr>
          <a:xfrm rot="621606">
            <a:off x="6593181" y="3254626"/>
            <a:ext cx="949286" cy="35774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links 8">
            <a:extLst>
              <a:ext uri="{FF2B5EF4-FFF2-40B4-BE49-F238E27FC236}">
                <a16:creationId xmlns:a16="http://schemas.microsoft.com/office/drawing/2014/main" id="{EBF8FC39-CBF4-02C3-D0E8-599BD7A5DF16}"/>
              </a:ext>
            </a:extLst>
          </p:cNvPr>
          <p:cNvSpPr/>
          <p:nvPr/>
        </p:nvSpPr>
        <p:spPr>
          <a:xfrm rot="20815551">
            <a:off x="4128160" y="5359664"/>
            <a:ext cx="3291501" cy="35774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2029967"/>
          </a:xfrm>
        </p:spPr>
        <p:txBody>
          <a:bodyPr rtlCol="0"/>
          <a:lstStyle/>
          <a:p>
            <a:pPr rtl="0"/>
            <a:r>
              <a:rPr lang="nl-NL" dirty="0"/>
              <a:t>DANK VOOR UW AANDACHT</a:t>
            </a:r>
          </a:p>
        </p:txBody>
      </p:sp>
      <p:pic>
        <p:nvPicPr>
          <p:cNvPr id="14" name="Tijdelijke aanduiding voor afbeelding 13" descr="Vrouw loopt in kantoor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64" name="Ova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jdelijke aanduiding voor dianumm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13</a:t>
            </a:fld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2982A55-647D-FE56-0CBA-9A04306D24D3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4"/>
          <a:stretch>
            <a:fillRect/>
          </a:stretch>
        </p:blipFill>
        <p:spPr>
          <a:xfrm>
            <a:off x="9478849" y="566188"/>
            <a:ext cx="2143125" cy="214312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5B595A-6A36-7EEC-A476-7CA35FF5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914" y="2219189"/>
            <a:ext cx="4090332" cy="2083275"/>
          </a:xfrm>
          <a:prstGeom prst="rect">
            <a:avLst/>
          </a:prstGeom>
        </p:spPr>
      </p:pic>
      <p:pic>
        <p:nvPicPr>
          <p:cNvPr id="2052" name="Picture 4" descr="Fotobehang Smiley - vraagteken - PIXERS.NL">
            <a:extLst>
              <a:ext uri="{FF2B5EF4-FFF2-40B4-BE49-F238E27FC236}">
                <a16:creationId xmlns:a16="http://schemas.microsoft.com/office/drawing/2014/main" id="{BF8EDE76-FB43-0144-83F9-F151CDCCC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70" y="4571050"/>
            <a:ext cx="1838591" cy="18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486" y="195892"/>
            <a:ext cx="6594768" cy="503528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sz="3200" dirty="0"/>
              <a:t>Aan de slag met de </a:t>
            </a:r>
            <a:r>
              <a:rPr lang="nl-NL" sz="3200" dirty="0" err="1"/>
              <a:t>iphone</a:t>
            </a:r>
            <a:endParaRPr lang="nl-NL" sz="3200" dirty="0"/>
          </a:p>
        </p:txBody>
      </p:sp>
      <p:pic>
        <p:nvPicPr>
          <p:cNvPr id="13" name="Tijdelijke aanduiding voor afbeelding 12" descr="Laag gezichtspunt op hoge gebouwen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FF5B67-A67D-9F50-14F4-5DD620577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318" y="186938"/>
            <a:ext cx="1531873" cy="15318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9F79AEC-19F8-8DE0-824F-057B9936E3E1}"/>
              </a:ext>
            </a:extLst>
          </p:cNvPr>
          <p:cNvSpPr txBox="1"/>
          <p:nvPr/>
        </p:nvSpPr>
        <p:spPr>
          <a:xfrm>
            <a:off x="4678235" y="1909602"/>
            <a:ext cx="65947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>
                <a:solidFill>
                  <a:schemeClr val="bg1"/>
                </a:solidFill>
              </a:rPr>
              <a:t>Zet uw </a:t>
            </a:r>
            <a:r>
              <a:rPr lang="nl-NL" sz="2400" dirty="0" err="1">
                <a:solidFill>
                  <a:schemeClr val="bg1"/>
                </a:solidFill>
              </a:rPr>
              <a:t>Iphone</a:t>
            </a:r>
            <a:r>
              <a:rPr lang="nl-NL" sz="2400" dirty="0">
                <a:solidFill>
                  <a:schemeClr val="bg1"/>
                </a:solidFill>
              </a:rPr>
              <a:t> aan.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2.Maak verbinding met internet via </a:t>
            </a:r>
            <a:r>
              <a:rPr lang="nl-NL" sz="2400" dirty="0">
                <a:solidFill>
                  <a:schemeClr val="bg1"/>
                </a:solidFill>
                <a:highlight>
                  <a:srgbClr val="0000FF"/>
                </a:highlight>
              </a:rPr>
              <a:t>wifi </a:t>
            </a:r>
            <a:r>
              <a:rPr lang="nl-NL" sz="2400" dirty="0">
                <a:solidFill>
                  <a:schemeClr val="bg1"/>
                </a:solidFill>
              </a:rPr>
              <a:t>bij :      	Instellingen. </a:t>
            </a:r>
          </a:p>
          <a:p>
            <a:pPr marL="342900" indent="-342900">
              <a:buAutoNum type="arabicPeriod"/>
            </a:pPr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3.Voeg het wachtwoord van  Het Paviljoen in:        	</a:t>
            </a:r>
            <a:r>
              <a:rPr lang="nl-NL" sz="2400" dirty="0" err="1">
                <a:solidFill>
                  <a:schemeClr val="bg1"/>
                </a:solidFill>
                <a:highlight>
                  <a:srgbClr val="0000FF"/>
                </a:highlight>
              </a:rPr>
              <a:t>oranjewoud</a:t>
            </a:r>
            <a:r>
              <a:rPr lang="nl-NL" sz="2400" dirty="0">
                <a:solidFill>
                  <a:schemeClr val="bg1"/>
                </a:solidFill>
                <a:highlight>
                  <a:srgbClr val="0000FF"/>
                </a:highlight>
              </a:rPr>
              <a:t> 17  </a:t>
            </a:r>
          </a:p>
          <a:p>
            <a:endParaRPr lang="nl-NL" sz="2400" dirty="0">
              <a:solidFill>
                <a:schemeClr val="bg1"/>
              </a:solidFill>
              <a:highlight>
                <a:srgbClr val="0000FF"/>
              </a:highlight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4.Even wachten……u bent ingelogd!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5.Sluit nu dit venster.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31C2D3-A120-4C72-54CD-6A02A0CE2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746" y="3048338"/>
            <a:ext cx="622319" cy="6266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4F415BD-00FC-4EA8-6F00-4D633E1CD887}"/>
              </a:ext>
            </a:extLst>
          </p:cNvPr>
          <p:cNvSpPr txBox="1"/>
          <p:nvPr/>
        </p:nvSpPr>
        <p:spPr>
          <a:xfrm>
            <a:off x="11523306" y="6301730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0C883-7528-F9C5-D6FA-15EC059A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6112"/>
            <a:ext cx="10668000" cy="1325563"/>
          </a:xfrm>
        </p:spPr>
        <p:txBody>
          <a:bodyPr rtlCol="0"/>
          <a:lstStyle/>
          <a:p>
            <a:pPr rtl="0"/>
            <a:r>
              <a:rPr lang="nl-NL" dirty="0"/>
              <a:t>Dynamische levering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A7E69BA-FC91-08A5-671F-B53E6E989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417197"/>
            <a:ext cx="4278313" cy="3737541"/>
          </a:xfrm>
        </p:spPr>
        <p:txBody>
          <a:bodyPr rtlCol="0"/>
          <a:lstStyle/>
          <a:p>
            <a:pPr rtl="0"/>
            <a:r>
              <a:rPr lang="nl-NL" dirty="0"/>
              <a:t>Leer hoe u energie in uw presentatie kunt stoppen om een blijvende indruk achter te laten</a:t>
            </a:r>
          </a:p>
          <a:p>
            <a:pPr rtl="0"/>
            <a:r>
              <a:rPr lang="nl-NL" dirty="0"/>
              <a:t>Een van de doelen van effectieve communicatie is om uw publiek te motiveren</a:t>
            </a:r>
          </a:p>
        </p:txBody>
      </p:sp>
      <p:graphicFrame>
        <p:nvGraphicFramePr>
          <p:cNvPr id="8" name="Tijdelijke aanduiding voor tabel 7">
            <a:extLst>
              <a:ext uri="{FF2B5EF4-FFF2-40B4-BE49-F238E27FC236}">
                <a16:creationId xmlns:a16="http://schemas.microsoft.com/office/drawing/2014/main" id="{24EE9911-8AC9-5BE2-4456-0175FD28D083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4122344870"/>
              </p:ext>
            </p:extLst>
          </p:nvPr>
        </p:nvGraphicFramePr>
        <p:xfrm>
          <a:off x="5241925" y="2417763"/>
          <a:ext cx="6188076" cy="3678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17857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1838036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1343892">
                  <a:extLst>
                    <a:ext uri="{9D8B030D-6E8A-4147-A177-3AD203B41FA5}">
                      <a16:colId xmlns:a16="http://schemas.microsoft.com/office/drawing/2014/main" val="3104692732"/>
                    </a:ext>
                  </a:extLst>
                </a:gridCol>
              </a:tblGrid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1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Metrisch</a:t>
                      </a:r>
                      <a:endParaRPr lang="nl-NL" b="1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1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Maateenheid</a:t>
                      </a:r>
                      <a:endParaRPr lang="nl-NL" b="1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1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Doel</a:t>
                      </a:r>
                      <a:endParaRPr lang="nl-NL" b="1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1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Werkelijk</a:t>
                      </a:r>
                      <a:endParaRPr lang="nl-NL" b="1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Publieksopkomst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aantal deelnemers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150​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120​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Duur van deelname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Minuten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60​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75​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Q&amp;A-interactie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aantal vragen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10​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15​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Positieve feedback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Percentage (%)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90​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ysClr val="windowText" lastClr="000000"/>
                          </a:solidFill>
                          <a:effectLst/>
                        </a:rPr>
                        <a:t>95​</a:t>
                      </a:r>
                      <a:endParaRPr lang="nl-NL" b="0" i="0" noProof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0694325"/>
                  </a:ext>
                </a:extLst>
              </a:tr>
            </a:tbl>
          </a:graphicData>
        </a:graphic>
      </p:graphicFrame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D3FE259-B742-148B-88EA-EAE84226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0678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Laatste tips en vaststellingen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2481940"/>
            <a:ext cx="6477952" cy="3635831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Consistent repeteren</a:t>
            </a:r>
          </a:p>
          <a:p>
            <a:pPr lvl="1" rtl="0"/>
            <a:r>
              <a:rPr lang="nl-NL" dirty="0"/>
              <a:t>Oefening baart kunst, dus zorg dat u meer vertrouwd raakt met de presentatie</a:t>
            </a:r>
          </a:p>
          <a:p>
            <a:pPr rtl="0"/>
            <a:r>
              <a:rPr lang="nl-NL" dirty="0"/>
              <a:t>Presentatiestijl verfijnen</a:t>
            </a:r>
          </a:p>
          <a:p>
            <a:pPr lvl="1" rtl="0"/>
            <a:r>
              <a:rPr lang="nl-NL" dirty="0"/>
              <a:t>Tempo, toon en klemtoon</a:t>
            </a:r>
          </a:p>
          <a:p>
            <a:pPr rtl="0"/>
            <a:r>
              <a:rPr lang="nl-NL" dirty="0"/>
              <a:t>Timing en overgangen</a:t>
            </a:r>
          </a:p>
          <a:p>
            <a:pPr lvl="1" rtl="0"/>
            <a:r>
              <a:rPr lang="nl-NL" dirty="0"/>
              <a:t>Streven naar naadloze, professionele levering</a:t>
            </a:r>
          </a:p>
          <a:p>
            <a:pPr rtl="0"/>
            <a:r>
              <a:rPr lang="nl-NL" dirty="0"/>
              <a:t>Doelgroep oefenen</a:t>
            </a:r>
          </a:p>
          <a:p>
            <a:pPr lvl="1" rtl="0"/>
            <a:r>
              <a:rPr lang="nl-NL" dirty="0"/>
              <a:t>Vraag collega's om te luisteren en feedback te geven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72723" y="2481940"/>
            <a:ext cx="3046391" cy="3759200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Feedback vragen</a:t>
            </a:r>
          </a:p>
          <a:p>
            <a:pPr rtl="0"/>
            <a:r>
              <a:rPr lang="nl-NL" dirty="0"/>
              <a:t>Reflecteren op prestatie</a:t>
            </a:r>
          </a:p>
          <a:p>
            <a:pPr rtl="0"/>
            <a:r>
              <a:rPr lang="nl-NL" dirty="0"/>
              <a:t>Nieuwe technieken verkennen</a:t>
            </a:r>
          </a:p>
          <a:p>
            <a:pPr rtl="0"/>
            <a:r>
              <a:rPr lang="nl-NL" dirty="0"/>
              <a:t>Persoonlijke doelen stellen</a:t>
            </a:r>
          </a:p>
          <a:p>
            <a:pPr rtl="0"/>
            <a:r>
              <a:rPr lang="nl-NL" dirty="0"/>
              <a:t>Uitproberen en aanpassen</a:t>
            </a:r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55" y="896112"/>
            <a:ext cx="10665845" cy="1325563"/>
          </a:xfrm>
        </p:spPr>
        <p:txBody>
          <a:bodyPr rtlCol="0"/>
          <a:lstStyle/>
          <a:p>
            <a:pPr rtl="0"/>
            <a:r>
              <a:rPr lang="nl-NL" dirty="0"/>
              <a:t>Metriek voor betrokkenheid bij toespraken</a:t>
            </a:r>
          </a:p>
        </p:txBody>
      </p:sp>
      <p:graphicFrame>
        <p:nvGraphicFramePr>
          <p:cNvPr id="14" name="Tijdelijke aanduiding voor tabel 13">
            <a:extLst>
              <a:ext uri="{FF2B5EF4-FFF2-40B4-BE49-F238E27FC236}">
                <a16:creationId xmlns:a16="http://schemas.microsoft.com/office/drawing/2014/main" id="{597B3320-3330-1F17-5E4B-B24CAB0A4487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4257461066"/>
              </p:ext>
            </p:extLst>
          </p:nvPr>
        </p:nvGraphicFramePr>
        <p:xfrm>
          <a:off x="762000" y="2417763"/>
          <a:ext cx="10666412" cy="3678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44221">
                  <a:extLst>
                    <a:ext uri="{9D8B030D-6E8A-4147-A177-3AD203B41FA5}">
                      <a16:colId xmlns:a16="http://schemas.microsoft.com/office/drawing/2014/main" val="4239035621"/>
                    </a:ext>
                  </a:extLst>
                </a:gridCol>
                <a:gridCol w="3253189">
                  <a:extLst>
                    <a:ext uri="{9D8B030D-6E8A-4147-A177-3AD203B41FA5}">
                      <a16:colId xmlns:a16="http://schemas.microsoft.com/office/drawing/2014/main" val="1645754944"/>
                    </a:ext>
                  </a:extLst>
                </a:gridCol>
                <a:gridCol w="2005852">
                  <a:extLst>
                    <a:ext uri="{9D8B030D-6E8A-4147-A177-3AD203B41FA5}">
                      <a16:colId xmlns:a16="http://schemas.microsoft.com/office/drawing/2014/main" val="4278473568"/>
                    </a:ext>
                  </a:extLst>
                </a:gridCol>
                <a:gridCol w="1963150">
                  <a:extLst>
                    <a:ext uri="{9D8B030D-6E8A-4147-A177-3AD203B41FA5}">
                      <a16:colId xmlns:a16="http://schemas.microsoft.com/office/drawing/2014/main" val="760742182"/>
                    </a:ext>
                  </a:extLst>
                </a:gridCol>
              </a:tblGrid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1" noProof="0" dirty="0">
                          <a:solidFill>
                            <a:schemeClr val="tx1"/>
                          </a:solidFill>
                          <a:effectLst/>
                        </a:rPr>
                        <a:t>Impactfactor</a:t>
                      </a:r>
                      <a:endParaRPr lang="nl-NL" b="1" i="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1" noProof="0" dirty="0">
                          <a:solidFill>
                            <a:schemeClr val="tx1"/>
                          </a:solidFill>
                          <a:effectLst/>
                        </a:rPr>
                        <a:t>Maateenheid</a:t>
                      </a:r>
                      <a:endParaRPr lang="nl-NL" b="1" i="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1" noProof="0" dirty="0">
                          <a:solidFill>
                            <a:schemeClr val="tx1"/>
                          </a:solidFill>
                          <a:effectLst/>
                        </a:rPr>
                        <a:t>Doel</a:t>
                      </a:r>
                      <a:endParaRPr lang="nl-NL" b="1" i="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1" noProof="0" dirty="0">
                          <a:solidFill>
                            <a:schemeClr val="tx1"/>
                          </a:solidFill>
                          <a:effectLst/>
                        </a:rPr>
                        <a:t>Bereikt</a:t>
                      </a:r>
                      <a:endParaRPr lang="nl-NL" b="1" i="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889321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chemeClr val="tx1"/>
                          </a:solidFill>
                          <a:effectLst/>
                        </a:rPr>
                        <a:t>Interactie met het publiek</a:t>
                      </a:r>
                      <a:endParaRPr lang="nl-NL" b="0" i="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chemeClr val="tx1"/>
                          </a:solidFill>
                          <a:effectLst/>
                        </a:rPr>
                        <a:t>Percentage (%)</a:t>
                      </a:r>
                      <a:endParaRPr lang="nl-NL" b="0" i="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chemeClr val="tx1"/>
                          </a:solidFill>
                          <a:effectLst/>
                        </a:rPr>
                        <a:t>85​</a:t>
                      </a:r>
                      <a:endParaRPr lang="nl-NL" b="0" i="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chemeClr val="tx1"/>
                          </a:solidFill>
                          <a:effectLst/>
                        </a:rPr>
                        <a:t>88​</a:t>
                      </a:r>
                      <a:endParaRPr lang="nl-NL" b="0" i="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43768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Kennisretentie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Percentage (%)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75​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80​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329487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Enquêtes na presentatie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Gemiddelde waardering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4,2​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4,5​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71568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Verwijzingsfrequentie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Percentage (%)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10​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1800" b="0" noProof="0" dirty="0">
                          <a:solidFill>
                            <a:srgbClr val="000000"/>
                          </a:solidFill>
                          <a:effectLst/>
                        </a:rPr>
                        <a:t>12​</a:t>
                      </a:r>
                      <a:endParaRPr lang="nl-NL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074674"/>
                  </a:ext>
                </a:extLst>
              </a:tr>
            </a:tbl>
          </a:graphicData>
        </a:graphic>
      </p:graphicFrame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60EB401-2F91-2D90-C859-96484861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6997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245" y="544285"/>
            <a:ext cx="5528217" cy="2685383"/>
          </a:xfrm>
        </p:spPr>
        <p:txBody>
          <a:bodyPr rtlCol="0"/>
          <a:lstStyle/>
          <a:p>
            <a:pPr rtl="0"/>
            <a:r>
              <a:rPr lang="nl-NL" dirty="0"/>
              <a:t>BEDANKT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423773"/>
            <a:ext cx="5528217" cy="2029969"/>
          </a:xfrm>
        </p:spPr>
        <p:txBody>
          <a:bodyPr bIns="0" rtlCol="0">
            <a:normAutofit lnSpcReduction="10000"/>
          </a:bodyPr>
          <a:lstStyle/>
          <a:p>
            <a:pPr rtl="0"/>
            <a:r>
              <a:rPr lang="nl-NL" dirty="0" err="1"/>
              <a:t>Brita</a:t>
            </a:r>
            <a:r>
              <a:rPr lang="nl-NL" dirty="0"/>
              <a:t> </a:t>
            </a:r>
            <a:r>
              <a:rPr lang="nl-NL" dirty="0" err="1"/>
              <a:t>Tamm</a:t>
            </a:r>
            <a:r>
              <a:rPr lang="nl-NL" dirty="0"/>
              <a:t>​</a:t>
            </a:r>
          </a:p>
          <a:p>
            <a:pPr rtl="0"/>
            <a:r>
              <a:rPr lang="nl-NL" dirty="0"/>
              <a:t>502-555-0152​</a:t>
            </a:r>
          </a:p>
          <a:p>
            <a:pPr rtl="0"/>
            <a:r>
              <a:rPr lang="nl-NL" dirty="0"/>
              <a:t>brita@firstupconsultants.com​</a:t>
            </a:r>
          </a:p>
          <a:p>
            <a:pPr rtl="0"/>
            <a:r>
              <a:rPr lang="nl-NL" dirty="0"/>
              <a:t>www.firstupconsultants.com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880" y="2220687"/>
            <a:ext cx="2738536" cy="1208314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Agenda    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3" y="3300413"/>
            <a:ext cx="6338887" cy="2668587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Inleiding</a:t>
            </a:r>
          </a:p>
          <a:p>
            <a:pPr rtl="0"/>
            <a:r>
              <a:rPr lang="nl-NL" dirty="0"/>
              <a:t>Aan de slag </a:t>
            </a:r>
          </a:p>
          <a:p>
            <a:pPr rtl="0"/>
            <a:r>
              <a:rPr lang="nl-NL" dirty="0"/>
              <a:t>Vragen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3C6EE8-21F2-2710-3109-4FC603A6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098" y="1797374"/>
            <a:ext cx="2276669" cy="4064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2D058ED-AF75-B968-9313-4B9253659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551" y="308164"/>
            <a:ext cx="3189125" cy="19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428" y="289089"/>
            <a:ext cx="7417401" cy="737278"/>
          </a:xfrm>
        </p:spPr>
        <p:txBody>
          <a:bodyPr rtlCol="0">
            <a:normAutofit/>
          </a:bodyPr>
          <a:lstStyle/>
          <a:p>
            <a:pPr rtl="0"/>
            <a:r>
              <a:rPr lang="nl-NL" sz="2800" dirty="0"/>
              <a:t>De kracht van communicatie</a:t>
            </a:r>
          </a:p>
        </p:txBody>
      </p:sp>
      <p:pic>
        <p:nvPicPr>
          <p:cNvPr id="34" name="Tijdelijke aanduiding voor afbeelding 33" descr="Luchtfoto van een kruising met een neon-snelweg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9B10A446-31EF-B2B5-F235-20EB2667E417}"/>
              </a:ext>
            </a:extLst>
          </p:cNvPr>
          <p:cNvSpPr txBox="1"/>
          <p:nvPr/>
        </p:nvSpPr>
        <p:spPr>
          <a:xfrm>
            <a:off x="4404447" y="1026367"/>
            <a:ext cx="60825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ACHTER DE SCHERMEN</a:t>
            </a:r>
          </a:p>
          <a:p>
            <a:r>
              <a:rPr lang="nl-NL" dirty="0">
                <a:solidFill>
                  <a:srgbClr val="FFFF00"/>
                </a:solidFill>
              </a:rPr>
              <a:t>DE CIJFERS:</a:t>
            </a:r>
          </a:p>
          <a:p>
            <a:r>
              <a:rPr lang="nl-NL" dirty="0">
                <a:solidFill>
                  <a:srgbClr val="FFFF00"/>
                </a:solidFill>
              </a:rPr>
              <a:t>Aantal bezoekers sinds maart 2024: 1797</a:t>
            </a:r>
          </a:p>
          <a:p>
            <a:r>
              <a:rPr lang="nl-NL" dirty="0">
                <a:solidFill>
                  <a:srgbClr val="FFFF00"/>
                </a:solidFill>
              </a:rPr>
              <a:t>Aantal pagina’s die zijn aangeklikt:    9412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D33D9A5-7E19-90BA-5431-89CFE8CC50BC}"/>
              </a:ext>
            </a:extLst>
          </p:cNvPr>
          <p:cNvSpPr txBox="1"/>
          <p:nvPr/>
        </p:nvSpPr>
        <p:spPr>
          <a:xfrm>
            <a:off x="11355355" y="6139543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3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5E127B-EAA0-189D-D776-4B4FA1320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447" y="2376757"/>
            <a:ext cx="7417400" cy="440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28D8F-B47A-C7FD-5C64-A5112B26C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C438F-3348-1761-B70B-8F3172009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428" y="289089"/>
            <a:ext cx="7417401" cy="737278"/>
          </a:xfrm>
        </p:spPr>
        <p:txBody>
          <a:bodyPr rtlCol="0">
            <a:normAutofit/>
          </a:bodyPr>
          <a:lstStyle/>
          <a:p>
            <a:pPr rtl="0"/>
            <a:r>
              <a:rPr lang="nl-NL" sz="2800" dirty="0"/>
              <a:t>De kracht van communicatie</a:t>
            </a:r>
          </a:p>
        </p:txBody>
      </p:sp>
      <p:pic>
        <p:nvPicPr>
          <p:cNvPr id="34" name="Tijdelijke aanduiding voor afbeelding 33" descr="Luchtfoto van een kruising met een neon-snelweg">
            <a:extLst>
              <a:ext uri="{FF2B5EF4-FFF2-40B4-BE49-F238E27FC236}">
                <a16:creationId xmlns:a16="http://schemas.microsoft.com/office/drawing/2014/main" id="{CE5AED47-A89B-A0B8-07CA-B8EEC68A91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al 30">
            <a:extLst>
              <a:ext uri="{FF2B5EF4-FFF2-40B4-BE49-F238E27FC236}">
                <a16:creationId xmlns:a16="http://schemas.microsoft.com/office/drawing/2014/main" id="{639EED96-01DD-797D-C575-EB1FA6BC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A58C7B10-58AE-3BFA-78E8-64C2FA74B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E5499424-5F98-01B7-5224-1D1EA3578229}"/>
              </a:ext>
            </a:extLst>
          </p:cNvPr>
          <p:cNvSpPr txBox="1"/>
          <p:nvPr/>
        </p:nvSpPr>
        <p:spPr>
          <a:xfrm>
            <a:off x="4404447" y="1026367"/>
            <a:ext cx="60825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ACHTER DE SCHERMEN</a:t>
            </a:r>
          </a:p>
          <a:p>
            <a:r>
              <a:rPr lang="nl-NL" dirty="0">
                <a:solidFill>
                  <a:srgbClr val="FFFF00"/>
                </a:solidFill>
              </a:rPr>
              <a:t>DE CIJFERS:</a:t>
            </a:r>
          </a:p>
          <a:p>
            <a:r>
              <a:rPr lang="nl-NL" dirty="0">
                <a:solidFill>
                  <a:srgbClr val="FFFF00"/>
                </a:solidFill>
              </a:rPr>
              <a:t>Aantal bezoekers sinds maart 2024: 1797</a:t>
            </a:r>
          </a:p>
          <a:p>
            <a:r>
              <a:rPr lang="nl-NL" dirty="0">
                <a:solidFill>
                  <a:srgbClr val="FFFF00"/>
                </a:solidFill>
              </a:rPr>
              <a:t>Aantal pagina’s die zijn aangeklikt:    9412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B73D4A-14BC-206D-B85E-69C41CFF1DEC}"/>
              </a:ext>
            </a:extLst>
          </p:cNvPr>
          <p:cNvSpPr txBox="1"/>
          <p:nvPr/>
        </p:nvSpPr>
        <p:spPr>
          <a:xfrm>
            <a:off x="11355355" y="6139543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3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A913824-9BE0-3B63-C576-306E767E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515" y="2310260"/>
            <a:ext cx="7648734" cy="41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69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1DAC7-AC77-FFD3-38F9-540E3D416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0621" y="346110"/>
            <a:ext cx="6018259" cy="830423"/>
          </a:xfrm>
        </p:spPr>
        <p:txBody>
          <a:bodyPr>
            <a:normAutofit/>
          </a:bodyPr>
          <a:lstStyle/>
          <a:p>
            <a:r>
              <a:rPr lang="nl-NL" sz="2400" dirty="0"/>
              <a:t>                VERSCHIL in IPHONES</a:t>
            </a:r>
          </a:p>
        </p:txBody>
      </p:sp>
      <p:pic>
        <p:nvPicPr>
          <p:cNvPr id="1026" name="Picture 2" descr="The Key Differences between Apple and Android Smartphones | by Jameses Tech  | Medium">
            <a:extLst>
              <a:ext uri="{FF2B5EF4-FFF2-40B4-BE49-F238E27FC236}">
                <a16:creationId xmlns:a16="http://schemas.microsoft.com/office/drawing/2014/main" id="{5081361F-4BFB-46BF-52B2-BE39A063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7" y="987514"/>
            <a:ext cx="6372823" cy="410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Phone vs. Android Phones">
            <a:extLst>
              <a:ext uri="{FF2B5EF4-FFF2-40B4-BE49-F238E27FC236}">
                <a16:creationId xmlns:a16="http://schemas.microsoft.com/office/drawing/2014/main" id="{F79D4C1E-0BD6-34C5-D5E9-6166EC7D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12" y="4770370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D4DD4-5F15-84AD-FEA9-FEC09F483B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>
            <a:off x="1" y="761321"/>
            <a:ext cx="4076118" cy="6096678"/>
          </a:xfrm>
        </p:spPr>
      </p:sp>
    </p:spTree>
    <p:extLst>
      <p:ext uri="{BB962C8B-B14F-4D97-AF65-F5344CB8AC3E}">
        <p14:creationId xmlns:p14="http://schemas.microsoft.com/office/powerpoint/2010/main" val="71701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83" y="387770"/>
            <a:ext cx="6386429" cy="942490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sz="2800" dirty="0"/>
              <a:t>Nou wordt het leuk…                       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  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2058FF-4E58-F3BB-B849-D37D9ED74A8A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6096000" y="144722"/>
            <a:ext cx="1185538" cy="1185538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smtClean="0"/>
              <a:pPr rtl="0"/>
              <a:t>6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D8F863-D996-73EF-CC96-B6A767AA2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3" y="1121530"/>
            <a:ext cx="2935150" cy="52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jl: links 7">
            <a:extLst>
              <a:ext uri="{FF2B5EF4-FFF2-40B4-BE49-F238E27FC236}">
                <a16:creationId xmlns:a16="http://schemas.microsoft.com/office/drawing/2014/main" id="{0594A772-F00C-7C6C-43C4-527FC58EAE2B}"/>
              </a:ext>
            </a:extLst>
          </p:cNvPr>
          <p:cNvSpPr/>
          <p:nvPr/>
        </p:nvSpPr>
        <p:spPr>
          <a:xfrm>
            <a:off x="3640716" y="3798955"/>
            <a:ext cx="2324771" cy="115699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BROWSER of ZOEKMACHINE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F30B33AE-78C9-233C-2084-992E1F9468AF}"/>
              </a:ext>
            </a:extLst>
          </p:cNvPr>
          <p:cNvSpPr/>
          <p:nvPr/>
        </p:nvSpPr>
        <p:spPr>
          <a:xfrm>
            <a:off x="1860785" y="4290440"/>
            <a:ext cx="2058072" cy="2892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highlight>
                  <a:srgbClr val="FFFF00"/>
                </a:highlight>
              </a:rPr>
              <a:t>B</a:t>
            </a:r>
            <a:r>
              <a:rPr lang="nl-NL" sz="900" dirty="0">
                <a:solidFill>
                  <a:schemeClr val="tx1"/>
                </a:solidFill>
                <a:highlight>
                  <a:srgbClr val="FFFF00"/>
                </a:highlight>
              </a:rPr>
              <a:t>bewonersverenigingvijverlaan.nl</a:t>
            </a:r>
            <a:endParaRPr lang="nl-NL" sz="900" dirty="0">
              <a:highlight>
                <a:srgbClr val="FFFF00"/>
              </a:highlight>
            </a:endParaRPr>
          </a:p>
        </p:txBody>
      </p:sp>
      <p:pic>
        <p:nvPicPr>
          <p:cNvPr id="4" name="Afbeelding 3" descr="Afbeelding met Lettertype, tekst, Graphics, schermopname&#10;&#10;Door AI gegenereerde inhoud is mogelijk onjuist.">
            <a:extLst>
              <a:ext uri="{FF2B5EF4-FFF2-40B4-BE49-F238E27FC236}">
                <a16:creationId xmlns:a16="http://schemas.microsoft.com/office/drawing/2014/main" id="{C385FE44-759F-DB32-ACC3-F64C5A82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72" y="1600742"/>
            <a:ext cx="4554107" cy="47347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E82BFB2-9D6B-13B9-96C2-30A0385BBB94}"/>
              </a:ext>
            </a:extLst>
          </p:cNvPr>
          <p:cNvSpPr txBox="1"/>
          <p:nvPr/>
        </p:nvSpPr>
        <p:spPr>
          <a:xfrm>
            <a:off x="3510203" y="221030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nl-NL" sz="1800" dirty="0">
                <a:solidFill>
                  <a:schemeClr val="bg1"/>
                </a:solidFill>
              </a:rPr>
              <a:t>Tik nu op de </a:t>
            </a:r>
            <a:r>
              <a:rPr lang="nl-NL" sz="1800" dirty="0">
                <a:solidFill>
                  <a:schemeClr val="bg1"/>
                </a:solidFill>
                <a:highlight>
                  <a:srgbClr val="0000FF"/>
                </a:highlight>
              </a:rPr>
              <a:t>zoekmachine </a:t>
            </a:r>
            <a:r>
              <a:rPr lang="nl-NL" sz="1800" dirty="0">
                <a:solidFill>
                  <a:schemeClr val="bg1"/>
                </a:solidFill>
              </a:rPr>
              <a:t>: </a:t>
            </a:r>
            <a:r>
              <a:rPr lang="nl-NL" sz="1800" dirty="0">
                <a:solidFill>
                  <a:srgbClr val="3366FF"/>
                </a:solidFill>
                <a:highlight>
                  <a:srgbClr val="00FFFF"/>
                </a:highlight>
              </a:rPr>
              <a:t>Safari of in zoekmachine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FCF58F-9ECF-66E3-FC14-A73A449D8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657" y="2044423"/>
            <a:ext cx="981541" cy="70110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2B6157E-3413-09FE-2DE0-2D203D536E49}"/>
              </a:ext>
            </a:extLst>
          </p:cNvPr>
          <p:cNvSpPr txBox="1"/>
          <p:nvPr/>
        </p:nvSpPr>
        <p:spPr>
          <a:xfrm>
            <a:off x="3510203" y="289104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nl-NL" sz="1800" dirty="0">
                <a:solidFill>
                  <a:schemeClr val="bg1"/>
                </a:solidFill>
              </a:rPr>
              <a:t>Voer nu in</a:t>
            </a:r>
            <a:r>
              <a:rPr lang="nl-NL" sz="1800" dirty="0">
                <a:solidFill>
                  <a:schemeClr val="bg1"/>
                </a:solidFill>
                <a:highlight>
                  <a:srgbClr val="0000FF"/>
                </a:highlight>
              </a:rPr>
              <a:t>: Bewonersverenigingvijverlaan.nl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BE7EC23-8A71-A6E1-8F82-D308B7474767}"/>
              </a:ext>
            </a:extLst>
          </p:cNvPr>
          <p:cNvSpPr txBox="1"/>
          <p:nvPr/>
        </p:nvSpPr>
        <p:spPr>
          <a:xfrm>
            <a:off x="3510203" y="342962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nl-NL" sz="1800" dirty="0">
                <a:solidFill>
                  <a:schemeClr val="bg1"/>
                </a:solidFill>
                <a:highlight>
                  <a:srgbClr val="0000FF"/>
                </a:highlight>
              </a:rPr>
              <a:t>NU</a:t>
            </a:r>
            <a:r>
              <a:rPr lang="nl-NL" sz="1800" dirty="0">
                <a:solidFill>
                  <a:schemeClr val="bg1"/>
                </a:solidFill>
              </a:rPr>
              <a:t> zijn we op de website van de </a:t>
            </a:r>
            <a:r>
              <a:rPr lang="nl-NL" sz="1800" dirty="0">
                <a:solidFill>
                  <a:schemeClr val="bg1"/>
                </a:solidFill>
                <a:highlight>
                  <a:srgbClr val="000000"/>
                </a:highlight>
              </a:rPr>
              <a:t>Bewonersvereniging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7D63BD3-D8AA-2B1A-68E0-8D4C35D41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769" y="3968201"/>
            <a:ext cx="3523322" cy="27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B9254-E8DA-7DD3-A1CD-505C08F3F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7636" y="353113"/>
            <a:ext cx="6221964" cy="785326"/>
          </a:xfrm>
        </p:spPr>
        <p:txBody>
          <a:bodyPr>
            <a:normAutofit fontScale="90000"/>
          </a:bodyPr>
          <a:lstStyle/>
          <a:p>
            <a:r>
              <a:rPr lang="nl-NL" sz="3200" dirty="0"/>
              <a:t>             HET MENU op de IPHONE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B71CE7-7EED-56DC-7172-02929AAA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nl-NL" noProof="0" smtClean="0"/>
              <a:pPr rtl="0"/>
              <a:t>7</a:t>
            </a:fld>
            <a:endParaRPr lang="nl-NL" noProof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B98DDE0-EE7F-654B-69DF-140C2DC5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330" y="1650286"/>
            <a:ext cx="3176037" cy="3640171"/>
          </a:xfrm>
          <a:prstGeom prst="rect">
            <a:avLst/>
          </a:prstGeom>
        </p:spPr>
      </p:pic>
      <p:sp>
        <p:nvSpPr>
          <p:cNvPr id="9" name="Pijl: links 8">
            <a:extLst>
              <a:ext uri="{FF2B5EF4-FFF2-40B4-BE49-F238E27FC236}">
                <a16:creationId xmlns:a16="http://schemas.microsoft.com/office/drawing/2014/main" id="{DDD80788-6BFC-6DC4-038E-B08F0557A161}"/>
              </a:ext>
            </a:extLst>
          </p:cNvPr>
          <p:cNvSpPr/>
          <p:nvPr/>
        </p:nvSpPr>
        <p:spPr>
          <a:xfrm>
            <a:off x="7819052" y="2565862"/>
            <a:ext cx="3605505" cy="90450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HET MENU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66DCD2-6782-3C15-C91E-6558EE44D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637" y="945436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6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3B0A8-37E3-9020-92A2-92BF2B917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8025" y="246267"/>
            <a:ext cx="6120880" cy="768177"/>
          </a:xfrm>
        </p:spPr>
        <p:txBody>
          <a:bodyPr>
            <a:noAutofit/>
          </a:bodyPr>
          <a:lstStyle/>
          <a:p>
            <a:r>
              <a:rPr lang="nl-NL" sz="3200" dirty="0"/>
              <a:t>INDELING en MENU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E0BC7F-8078-0AA5-EB20-CADD2174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nl-NL" noProof="0" smtClean="0"/>
              <a:pPr rtl="0"/>
              <a:t>8</a:t>
            </a:fld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8D7870C-7BEA-5CE5-BDDD-4B48B1DD3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359" y="1213105"/>
            <a:ext cx="2270968" cy="4291955"/>
          </a:xfrm>
          <a:prstGeom prst="rect">
            <a:avLst/>
          </a:prstGeom>
        </p:spPr>
      </p:pic>
      <p:sp>
        <p:nvSpPr>
          <p:cNvPr id="7" name="Pijl: links 6">
            <a:extLst>
              <a:ext uri="{FF2B5EF4-FFF2-40B4-BE49-F238E27FC236}">
                <a16:creationId xmlns:a16="http://schemas.microsoft.com/office/drawing/2014/main" id="{8E162119-8389-5DB8-153C-7A1AC2F51060}"/>
              </a:ext>
            </a:extLst>
          </p:cNvPr>
          <p:cNvSpPr/>
          <p:nvPr/>
        </p:nvSpPr>
        <p:spPr>
          <a:xfrm>
            <a:off x="8089640" y="1399592"/>
            <a:ext cx="2519265" cy="48463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MENU</a:t>
            </a:r>
          </a:p>
        </p:txBody>
      </p:sp>
      <p:sp>
        <p:nvSpPr>
          <p:cNvPr id="8" name="Pijl: links 7">
            <a:extLst>
              <a:ext uri="{FF2B5EF4-FFF2-40B4-BE49-F238E27FC236}">
                <a16:creationId xmlns:a16="http://schemas.microsoft.com/office/drawing/2014/main" id="{47A5D71A-5F61-9BCB-0CD1-62530D645E7B}"/>
              </a:ext>
            </a:extLst>
          </p:cNvPr>
          <p:cNvSpPr/>
          <p:nvPr/>
        </p:nvSpPr>
        <p:spPr>
          <a:xfrm>
            <a:off x="8173615" y="2146041"/>
            <a:ext cx="2435289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BANNER</a:t>
            </a:r>
          </a:p>
        </p:txBody>
      </p:sp>
      <p:sp>
        <p:nvSpPr>
          <p:cNvPr id="9" name="Pijl: links 8">
            <a:extLst>
              <a:ext uri="{FF2B5EF4-FFF2-40B4-BE49-F238E27FC236}">
                <a16:creationId xmlns:a16="http://schemas.microsoft.com/office/drawing/2014/main" id="{2B794C23-7341-43FE-D908-FF4D1B77F483}"/>
              </a:ext>
            </a:extLst>
          </p:cNvPr>
          <p:cNvSpPr/>
          <p:nvPr/>
        </p:nvSpPr>
        <p:spPr>
          <a:xfrm>
            <a:off x="8024327" y="2630673"/>
            <a:ext cx="3926985" cy="825199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Klikknop naar andere bladzijde</a:t>
            </a:r>
            <a:endParaRPr lang="nl-NL" dirty="0"/>
          </a:p>
        </p:txBody>
      </p:sp>
      <p:sp>
        <p:nvSpPr>
          <p:cNvPr id="10" name="Pijl: links 9">
            <a:extLst>
              <a:ext uri="{FF2B5EF4-FFF2-40B4-BE49-F238E27FC236}">
                <a16:creationId xmlns:a16="http://schemas.microsoft.com/office/drawing/2014/main" id="{CAD13698-B354-F70C-E154-C5D5D3569634}"/>
              </a:ext>
            </a:extLst>
          </p:cNvPr>
          <p:cNvSpPr/>
          <p:nvPr/>
        </p:nvSpPr>
        <p:spPr>
          <a:xfrm>
            <a:off x="8089640" y="4422710"/>
            <a:ext cx="3041004" cy="72396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TEKST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3CBAA1A-CD6E-8871-CBF6-7516EF66D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904" y="67210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8FD34-03A4-9BBD-0530-A1CD3D78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716565">
            <a:off x="196829" y="2163093"/>
            <a:ext cx="5720770" cy="544392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nl-NL" sz="2400" dirty="0"/>
              <a:t>DE BLADZIJDEN IN HET MENU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441BAB-D3BE-64E4-2B91-E44BAF5B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971" y="300188"/>
            <a:ext cx="2824058" cy="6111551"/>
          </a:xfrm>
          <a:prstGeom prst="rect">
            <a:avLst/>
          </a:prstGeom>
        </p:spPr>
      </p:pic>
      <p:sp>
        <p:nvSpPr>
          <p:cNvPr id="5" name="Pijl: links 4">
            <a:extLst>
              <a:ext uri="{FF2B5EF4-FFF2-40B4-BE49-F238E27FC236}">
                <a16:creationId xmlns:a16="http://schemas.microsoft.com/office/drawing/2014/main" id="{6569F591-E91B-7311-6C38-9A5063269A1D}"/>
              </a:ext>
            </a:extLst>
          </p:cNvPr>
          <p:cNvSpPr/>
          <p:nvPr/>
        </p:nvSpPr>
        <p:spPr>
          <a:xfrm>
            <a:off x="7508029" y="1045027"/>
            <a:ext cx="2752531" cy="4846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HOME PAGINA</a:t>
            </a:r>
          </a:p>
        </p:txBody>
      </p:sp>
      <p:sp>
        <p:nvSpPr>
          <p:cNvPr id="6" name="Bijschrift: pijl-links 5">
            <a:extLst>
              <a:ext uri="{FF2B5EF4-FFF2-40B4-BE49-F238E27FC236}">
                <a16:creationId xmlns:a16="http://schemas.microsoft.com/office/drawing/2014/main" id="{34D98BEF-03AA-DF76-FF84-06A6DB8C0FB1}"/>
              </a:ext>
            </a:extLst>
          </p:cNvPr>
          <p:cNvSpPr/>
          <p:nvPr/>
        </p:nvSpPr>
        <p:spPr>
          <a:xfrm>
            <a:off x="6279502" y="1529658"/>
            <a:ext cx="914400" cy="4078039"/>
          </a:xfrm>
          <a:prstGeom prst="lef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andere </a:t>
            </a:r>
            <a:r>
              <a:rPr lang="nl-NL" dirty="0" err="1">
                <a:solidFill>
                  <a:schemeClr val="tx1"/>
                </a:solidFill>
              </a:rPr>
              <a:t>paginas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Rol: verticaal 6">
            <a:extLst>
              <a:ext uri="{FF2B5EF4-FFF2-40B4-BE49-F238E27FC236}">
                <a16:creationId xmlns:a16="http://schemas.microsoft.com/office/drawing/2014/main" id="{21FBE6D0-B57B-511E-96F7-D16A09F5A601}"/>
              </a:ext>
            </a:extLst>
          </p:cNvPr>
          <p:cNvSpPr/>
          <p:nvPr/>
        </p:nvSpPr>
        <p:spPr>
          <a:xfrm>
            <a:off x="8524091" y="1754154"/>
            <a:ext cx="2080728" cy="3148693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>
                <a:solidFill>
                  <a:schemeClr val="tx1"/>
                </a:solidFill>
              </a:rPr>
              <a:t>Rolmenu</a:t>
            </a:r>
            <a:endParaRPr lang="nl-NL" b="1" dirty="0">
              <a:solidFill>
                <a:schemeClr val="tx1"/>
              </a:solidFill>
            </a:endParaRPr>
          </a:p>
          <a:p>
            <a:pPr algn="ctr"/>
            <a:endParaRPr lang="nl-NL" b="1" dirty="0">
              <a:solidFill>
                <a:schemeClr val="tx1"/>
              </a:solidFill>
            </a:endParaRPr>
          </a:p>
          <a:p>
            <a:pPr algn="ctr"/>
            <a:r>
              <a:rPr lang="nl-NL" dirty="0">
                <a:solidFill>
                  <a:schemeClr val="tx1"/>
                </a:solidFill>
              </a:rPr>
              <a:t>De kleine pijltjes kun je uitrollen door er op te klikken</a:t>
            </a:r>
          </a:p>
        </p:txBody>
      </p:sp>
      <p:sp>
        <p:nvSpPr>
          <p:cNvPr id="8" name="Pijl: links 7">
            <a:extLst>
              <a:ext uri="{FF2B5EF4-FFF2-40B4-BE49-F238E27FC236}">
                <a16:creationId xmlns:a16="http://schemas.microsoft.com/office/drawing/2014/main" id="{2CDDFABA-2144-621F-CEF4-8A176C0EF5DD}"/>
              </a:ext>
            </a:extLst>
          </p:cNvPr>
          <p:cNvSpPr/>
          <p:nvPr/>
        </p:nvSpPr>
        <p:spPr>
          <a:xfrm>
            <a:off x="7508029" y="2349143"/>
            <a:ext cx="1191139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pijltje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AF586C5-8488-0374-3F43-25D5E2190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326" y="3954302"/>
            <a:ext cx="1409700" cy="14097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5A9D77B-635B-8C05-9B3B-769B1FA84BF8}"/>
              </a:ext>
            </a:extLst>
          </p:cNvPr>
          <p:cNvSpPr txBox="1"/>
          <p:nvPr/>
        </p:nvSpPr>
        <p:spPr>
          <a:xfrm>
            <a:off x="11594708" y="6311387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7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B88C833-1C04-72F1-838C-A9F40CA68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14" y="2833775"/>
            <a:ext cx="2270968" cy="3571301"/>
          </a:xfrm>
          <a:prstGeom prst="rect">
            <a:avLst/>
          </a:prstGeom>
        </p:spPr>
      </p:pic>
      <p:sp>
        <p:nvSpPr>
          <p:cNvPr id="11" name="Pijl: links 10">
            <a:extLst>
              <a:ext uri="{FF2B5EF4-FFF2-40B4-BE49-F238E27FC236}">
                <a16:creationId xmlns:a16="http://schemas.microsoft.com/office/drawing/2014/main" id="{350E2F6E-0FB5-854C-5AA1-489CD986FF81}"/>
              </a:ext>
            </a:extLst>
          </p:cNvPr>
          <p:cNvSpPr/>
          <p:nvPr/>
        </p:nvSpPr>
        <p:spPr>
          <a:xfrm rot="3024052">
            <a:off x="1926692" y="3996655"/>
            <a:ext cx="2519265" cy="48463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684716263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316619_TF33968143_Win32" id="{CABC2338-61BC-4C26-B4D0-99D645BEE9E2}" vid="{D953C2B6-D2EA-4D6B-B8DD-8860B5916E7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Kleurrijke abstracte verkooppresentatie</Template>
  <TotalTime>396</TotalTime>
  <Words>527</Words>
  <Application>Microsoft Office PowerPoint</Application>
  <PresentationFormat>Breedbeeld</PresentationFormat>
  <Paragraphs>193</Paragraphs>
  <Slides>18</Slides>
  <Notes>14</Notes>
  <HiddenSlides>4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Avenir Next LT Pro</vt:lpstr>
      <vt:lpstr>Calibri</vt:lpstr>
      <vt:lpstr>Aangepast</vt:lpstr>
      <vt:lpstr>  Website PRESENTATIE            Bewonersvereniging Vijverlaan</vt:lpstr>
      <vt:lpstr>Agenda    </vt:lpstr>
      <vt:lpstr>De kracht van communicatie</vt:lpstr>
      <vt:lpstr>De kracht van communicatie</vt:lpstr>
      <vt:lpstr>                VERSCHIL in IPHONES</vt:lpstr>
      <vt:lpstr>Nou wordt het leuk…                            </vt:lpstr>
      <vt:lpstr>             HET MENU op de IPHONE </vt:lpstr>
      <vt:lpstr>INDELING en MENU</vt:lpstr>
      <vt:lpstr>DE BLADZIJDEN IN HET MENU</vt:lpstr>
      <vt:lpstr>RolMENU selecteren</vt:lpstr>
      <vt:lpstr>UITGEKLAPT ROLMENU: Notulen Bestuur</vt:lpstr>
      <vt:lpstr>Navigeren in het menu</vt:lpstr>
      <vt:lpstr>DANK VOOR UW AANDACHT</vt:lpstr>
      <vt:lpstr>Aan de slag met de iphone</vt:lpstr>
      <vt:lpstr>Dynamische levering</vt:lpstr>
      <vt:lpstr>Laatste tips en vaststellingen</vt:lpstr>
      <vt:lpstr>Metriek voor betrokkenheid bij toespraken</vt:lpstr>
      <vt:lpstr>BEDANKT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Gebruiker</dc:creator>
  <cp:lastModifiedBy>Gebruiker</cp:lastModifiedBy>
  <cp:revision>20</cp:revision>
  <dcterms:created xsi:type="dcterms:W3CDTF">2026-01-23T12:43:17Z</dcterms:created>
  <dcterms:modified xsi:type="dcterms:W3CDTF">2026-02-20T09:48:49Z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